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85" r:id="rId2"/>
    <p:sldId id="276" r:id="rId3"/>
    <p:sldId id="459" r:id="rId4"/>
    <p:sldId id="451" r:id="rId5"/>
    <p:sldId id="460" r:id="rId6"/>
    <p:sldId id="457" r:id="rId7"/>
    <p:sldId id="461" r:id="rId8"/>
    <p:sldId id="462" r:id="rId9"/>
    <p:sldId id="463" r:id="rId10"/>
    <p:sldId id="465" r:id="rId11"/>
    <p:sldId id="466" r:id="rId12"/>
    <p:sldId id="280" r:id="rId13"/>
    <p:sldId id="337" r:id="rId14"/>
    <p:sldId id="359" r:id="rId15"/>
    <p:sldId id="358" r:id="rId16"/>
    <p:sldId id="361" r:id="rId17"/>
    <p:sldId id="363" r:id="rId18"/>
    <p:sldId id="364" r:id="rId19"/>
    <p:sldId id="365" r:id="rId20"/>
    <p:sldId id="367" r:id="rId21"/>
    <p:sldId id="357" r:id="rId22"/>
    <p:sldId id="374" r:id="rId23"/>
    <p:sldId id="375" r:id="rId24"/>
    <p:sldId id="376" r:id="rId25"/>
    <p:sldId id="377" r:id="rId26"/>
    <p:sldId id="482" r:id="rId27"/>
    <p:sldId id="369" r:id="rId28"/>
    <p:sldId id="472" r:id="rId29"/>
    <p:sldId id="473" r:id="rId30"/>
    <p:sldId id="474" r:id="rId31"/>
    <p:sldId id="480" r:id="rId32"/>
    <p:sldId id="475" r:id="rId33"/>
    <p:sldId id="481" r:id="rId34"/>
    <p:sldId id="467" r:id="rId35"/>
    <p:sldId id="476" r:id="rId36"/>
    <p:sldId id="477" r:id="rId37"/>
    <p:sldId id="478" r:id="rId38"/>
    <p:sldId id="479" r:id="rId39"/>
    <p:sldId id="307" r:id="rId40"/>
  </p:sldIdLst>
  <p:sldSz cx="12190413" cy="6859588"/>
  <p:notesSz cx="6797675" cy="9926638"/>
  <p:defaultTextStyle>
    <a:defPPr>
      <a:defRPr lang="ru-RU"/>
    </a:defPPr>
    <a:lvl1pPr marL="0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0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53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81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07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-276" y="-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AB340-E7A4-4FE8-8058-4E2D21A9EE0A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5B65-0050-40B6-8079-2B80710AE6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990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22D3A-2E23-48CB-B716-108F89A36B8C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5312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C7F75-6340-4510-81D2-4E60E3EDF9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92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0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3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1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44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07" algn="l" defTabSz="91432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964673" y="8816449"/>
            <a:ext cx="3032666" cy="46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06" tIns="46404" rIns="92806" bIns="46404" anchor="b"/>
          <a:lstStyle/>
          <a:p>
            <a:pPr algn="r"/>
            <a:fld id="{626C0AF5-638A-4054-8FF0-7F4CFAE79DE9}" type="slidenum">
              <a:rPr lang="ru-RU" sz="1200"/>
              <a:pPr algn="r"/>
              <a:t>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5325"/>
            <a:ext cx="6186488" cy="34813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91594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20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20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01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21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21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47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22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22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0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23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23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902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24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24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76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25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25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6086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5070751" y="6885254"/>
            <a:ext cx="3876087" cy="36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04" tIns="45552" rIns="91104" bIns="45552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F9519A-4AAB-477B-908D-0761A3AA455D}" type="slidenum">
              <a:rPr lang="ru-RU" altLang="ru-RU"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>
              <a:cs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055813" y="541338"/>
            <a:ext cx="4835525" cy="27209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ru-RU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53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B909-A12E-4202-B5B9-AA49A8407391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30188" y="801688"/>
            <a:ext cx="7137401" cy="4017962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3896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13</a:t>
            </a:fld>
            <a:endParaRPr lang="ru-RU" sz="1200" spc="-1" dirty="0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 dirty="0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13</a:t>
            </a:fld>
            <a:endParaRPr lang="ru-RU" sz="12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07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14</a:t>
            </a:fld>
            <a:endParaRPr lang="ru-RU" sz="1200" spc="-1" dirty="0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 dirty="0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14</a:t>
            </a:fld>
            <a:endParaRPr lang="ru-RU" sz="12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15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15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54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16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16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04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17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17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42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18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18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69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212EEEF3-823E-4700-988F-29EAC387946D}" type="slidenum">
              <a:rPr lang="ru-RU" sz="1200" spc="-1">
                <a:latin typeface="Arial"/>
              </a:rPr>
              <a:pPr algn="r">
                <a:defRPr/>
              </a:pPr>
              <a:t>19</a:t>
            </a:fld>
            <a:endParaRPr lang="ru-RU" sz="1200" spc="-1">
              <a:latin typeface="Arial"/>
            </a:endParaRPr>
          </a:p>
        </p:txBody>
      </p:sp>
      <p:sp>
        <p:nvSpPr>
          <p:cNvPr id="6147" name="PlaceHolder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642938" y="873125"/>
            <a:ext cx="7775576" cy="4376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49109" y="5543417"/>
            <a:ext cx="5189752" cy="5244280"/>
          </a:xfrm>
        </p:spPr>
        <p:txBody>
          <a:bodyPr lIns="91008" tIns="45505" rIns="91008" bIns="45505">
            <a:noAutofit/>
          </a:bodyPr>
          <a:lstStyle/>
          <a:p>
            <a:pPr>
              <a:defRPr/>
            </a:pPr>
            <a:endParaRPr lang="ru-RU" sz="2000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78267" y="11079994"/>
            <a:ext cx="2809700" cy="58117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08" tIns="45505" rIns="91008" bIns="45505" anchor="b"/>
          <a:lstStyle/>
          <a:p>
            <a:pPr algn="r">
              <a:defRPr/>
            </a:pPr>
            <a:fld id="{F99942FC-2B9D-45E2-9B08-459ECB6F1C29}" type="slidenum">
              <a:rPr lang="ru-RU" sz="1200" spc="-1">
                <a:latin typeface="Arial"/>
              </a:rPr>
              <a:pPr algn="r">
                <a:defRPr/>
              </a:pPr>
              <a:t>19</a:t>
            </a:fld>
            <a:endParaRPr lang="ru-RU" sz="1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57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2AA14A-B829-43D6-ABF7-AB695442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3" y="1122622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D0E1FE81-CEEA-4EE6-B617-FAD58AE0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3" y="3602871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3" indent="0" algn="ctr">
              <a:buNone/>
              <a:defRPr sz="2000"/>
            </a:lvl2pPr>
            <a:lvl3pPr marL="914326" indent="0" algn="ctr">
              <a:buNone/>
              <a:defRPr sz="1900"/>
            </a:lvl3pPr>
            <a:lvl4pPr marL="1371490" indent="0" algn="ctr">
              <a:buNone/>
              <a:defRPr sz="1600"/>
            </a:lvl4pPr>
            <a:lvl5pPr marL="1828653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1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7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89EB30D-4366-4C4F-BC05-81AF3A2B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EB8EEF3-CFBB-4327-B6F4-2E2BD630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D91DA99-E6A9-4DF0-BAD4-BA06A52C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94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63FEDC7-B810-4E75-83F1-B60B8E22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4BE6CE7-4E9F-4D15-BAC5-509DB551C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7ABBF31-AD5D-4E11-B894-268C0361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39CA95B-DC59-47DD-93F6-DA044B86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C0EA26F-DE9F-4D5F-9BE1-455745B5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88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CCFA09C-7962-4D24-BA6D-5B449CA82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6" y="365212"/>
            <a:ext cx="2628558" cy="581318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5B01006-D562-45BF-86D2-1FEAF90D1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3" y="365212"/>
            <a:ext cx="7733293" cy="581318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A166AFD-915A-4B30-AB8B-9A8C203E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B7EA217-4316-4E8B-9CBE-BDEE5533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42FA2EB-6A07-4CEC-8EA3-90D4E5DD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14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7580F54-BADB-4846-B5FC-ED37B2A9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118CA4D-11B9-44A2-AE0D-CE521C9D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702DC81-A150-4BC0-A9B9-9741C84F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26C274B-8F43-469F-8612-0E722319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5B58B78-B3AF-4A15-9E27-7DB19940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7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C20825-6B07-4CD1-B635-5E13F65F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4AFE95E-9EC1-4749-BE14-E788E763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2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FBDA511-EFBA-476D-9230-313CB6B7C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46DCE8B-72D2-4653-80E1-DCB0DF14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0F3ABB2-643C-47ED-8FA7-2613EF2A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19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F8D9E53-6B94-4B43-A6AF-BB3373C4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11812B5-F70C-4E9C-B863-31D84A78A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BFB41F9-332A-451A-BFAE-90C8D3F0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CE7DEEC-563B-46D2-912B-8F02C5CB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0F9298D-F1E8-4038-B6B4-4DE0B6A0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A726C3A-7363-40C7-93FB-0FB12AEE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04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E5AE11-4891-40E7-9E9A-49ED7009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DE9A660-1F38-4FB2-8EC9-5336CDD09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6" indent="0">
              <a:buNone/>
              <a:defRPr sz="1900" b="1"/>
            </a:lvl3pPr>
            <a:lvl4pPr marL="1371490" indent="0">
              <a:buNone/>
              <a:defRPr sz="1600" b="1"/>
            </a:lvl4pPr>
            <a:lvl5pPr marL="1828653" indent="0">
              <a:buNone/>
              <a:defRPr sz="1600" b="1"/>
            </a:lvl5pPr>
            <a:lvl6pPr marL="2285818" indent="0">
              <a:buNone/>
              <a:defRPr sz="1600" b="1"/>
            </a:lvl6pPr>
            <a:lvl7pPr marL="2742981" indent="0">
              <a:buNone/>
              <a:defRPr sz="1600" b="1"/>
            </a:lvl7pPr>
            <a:lvl8pPr marL="3200144" indent="0">
              <a:buNone/>
              <a:defRPr sz="1600" b="1"/>
            </a:lvl8pPr>
            <a:lvl9pPr marL="365730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4486ADF-F417-4C90-B69B-72E48B19A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CD07137-6CE5-4412-8151-CD5782364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6" indent="0">
              <a:buNone/>
              <a:defRPr sz="1900" b="1"/>
            </a:lvl3pPr>
            <a:lvl4pPr marL="1371490" indent="0">
              <a:buNone/>
              <a:defRPr sz="1600" b="1"/>
            </a:lvl4pPr>
            <a:lvl5pPr marL="1828653" indent="0">
              <a:buNone/>
              <a:defRPr sz="1600" b="1"/>
            </a:lvl5pPr>
            <a:lvl6pPr marL="2285818" indent="0">
              <a:buNone/>
              <a:defRPr sz="1600" b="1"/>
            </a:lvl6pPr>
            <a:lvl7pPr marL="2742981" indent="0">
              <a:buNone/>
              <a:defRPr sz="1600" b="1"/>
            </a:lvl7pPr>
            <a:lvl8pPr marL="3200144" indent="0">
              <a:buNone/>
              <a:defRPr sz="1600" b="1"/>
            </a:lvl8pPr>
            <a:lvl9pPr marL="3657307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9AB487B-83AE-43D4-A029-57C56FA27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64478987-0667-4A87-A5AB-71891013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E5D1ED90-98AE-4FDF-897D-B20CD721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3ED2434-7D60-4C94-9E60-FCD20141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6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26F4258-EF0C-4092-B86A-7721FA05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DFBC513-3D75-4616-81C3-9D351699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3638251-3620-4377-8622-FFE8810C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DDF0A90-E559-4591-8028-D584F67B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8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67282A58-3472-4C6E-A29B-77866A73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252BF0CD-BE7E-4BE2-AD30-EBBBE088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CDDE84-E405-4A6B-8F25-15AF763B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26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04BE19-BF7A-40F4-BEEF-5FDE1E77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4186500-D2C0-49C4-BE8C-19CF614C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56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BB86961-2165-4FF6-A7F2-8FA16949F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63" indent="0">
              <a:buNone/>
              <a:defRPr sz="1500"/>
            </a:lvl2pPr>
            <a:lvl3pPr marL="914326" indent="0">
              <a:buNone/>
              <a:defRPr sz="1200"/>
            </a:lvl3pPr>
            <a:lvl4pPr marL="1371490" indent="0">
              <a:buNone/>
              <a:defRPr sz="1100"/>
            </a:lvl4pPr>
            <a:lvl5pPr marL="1828653" indent="0">
              <a:buNone/>
              <a:defRPr sz="1100"/>
            </a:lvl5pPr>
            <a:lvl6pPr marL="2285818" indent="0">
              <a:buNone/>
              <a:defRPr sz="1100"/>
            </a:lvl6pPr>
            <a:lvl7pPr marL="2742981" indent="0">
              <a:buNone/>
              <a:defRPr sz="1100"/>
            </a:lvl7pPr>
            <a:lvl8pPr marL="3200144" indent="0">
              <a:buNone/>
              <a:defRPr sz="1100"/>
            </a:lvl8pPr>
            <a:lvl9pPr marL="3657307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C173038-7C82-49A7-8FB4-F01D2606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C718107-A210-454F-AB1A-2ADCE528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60C9628-EFEC-4E6C-B227-DDBF2B29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64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E9FC77-3B11-426C-BF0E-A99E7E16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D01DD7B-C224-4780-9E65-78BF82D8C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56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163" indent="0">
              <a:buNone/>
              <a:defRPr sz="2800"/>
            </a:lvl2pPr>
            <a:lvl3pPr marL="914326" indent="0">
              <a:buNone/>
              <a:defRPr sz="2400"/>
            </a:lvl3pPr>
            <a:lvl4pPr marL="1371490" indent="0">
              <a:buNone/>
              <a:defRPr sz="2000"/>
            </a:lvl4pPr>
            <a:lvl5pPr marL="1828653" indent="0">
              <a:buNone/>
              <a:defRPr sz="2000"/>
            </a:lvl5pPr>
            <a:lvl6pPr marL="2285818" indent="0">
              <a:buNone/>
              <a:defRPr sz="2000"/>
            </a:lvl6pPr>
            <a:lvl7pPr marL="2742981" indent="0">
              <a:buNone/>
              <a:defRPr sz="2000"/>
            </a:lvl7pPr>
            <a:lvl8pPr marL="3200144" indent="0">
              <a:buNone/>
              <a:defRPr sz="2000"/>
            </a:lvl8pPr>
            <a:lvl9pPr marL="3657307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997B6C0-119F-4817-85CE-29B01DBC0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63" indent="0">
              <a:buNone/>
              <a:defRPr sz="1500"/>
            </a:lvl2pPr>
            <a:lvl3pPr marL="914326" indent="0">
              <a:buNone/>
              <a:defRPr sz="1200"/>
            </a:lvl3pPr>
            <a:lvl4pPr marL="1371490" indent="0">
              <a:buNone/>
              <a:defRPr sz="1100"/>
            </a:lvl4pPr>
            <a:lvl5pPr marL="1828653" indent="0">
              <a:buNone/>
              <a:defRPr sz="1100"/>
            </a:lvl5pPr>
            <a:lvl6pPr marL="2285818" indent="0">
              <a:buNone/>
              <a:defRPr sz="1100"/>
            </a:lvl6pPr>
            <a:lvl7pPr marL="2742981" indent="0">
              <a:buNone/>
              <a:defRPr sz="1100"/>
            </a:lvl7pPr>
            <a:lvl8pPr marL="3200144" indent="0">
              <a:buNone/>
              <a:defRPr sz="1100"/>
            </a:lvl8pPr>
            <a:lvl9pPr marL="3657307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8F5AD5E-8FDB-4758-9DDD-C6C863A9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4B4349C-CF84-48FC-B7A3-2BC65D43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F71A8D1-26F4-4916-ABAA-68BB6F6B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25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73F362-1C36-4B45-A790-473AB00C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4954094-60F6-4D1D-B1DB-D29447A2B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42247AF-8D59-4146-8F1F-8381053E4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8C8FA-E2BC-4C96-A18A-88D67C54D048}" type="datetimeFigureOut">
              <a:rPr lang="ru-RU" smtClean="0"/>
              <a:pPr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E204F8F-5298-4DD3-8967-D642056A5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6" y="6357822"/>
            <a:ext cx="4114264" cy="365210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9A42D30-C058-41B2-8841-20384A204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B3B34-AB39-4106-A190-B8F9CC10D6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26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2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6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9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2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5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8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2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5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8" indent="-228582" algn="l" defTabSz="9143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6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0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3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8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1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7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99885" y="204415"/>
            <a:ext cx="8624935" cy="85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b="1" spc="-1" dirty="0">
                <a:solidFill>
                  <a:srgbClr val="A88000"/>
                </a:solidFill>
                <a:latin typeface="Times New Roman"/>
                <a:ea typeface="DejaVu Sans"/>
              </a:rPr>
              <a:t>ПРАВИТЕЛЬСТВО</a:t>
            </a:r>
          </a:p>
          <a:p>
            <a:pPr>
              <a:defRPr/>
            </a:pPr>
            <a:r>
              <a:rPr lang="ru-RU" b="1" spc="-1" dirty="0">
                <a:solidFill>
                  <a:srgbClr val="A88000"/>
                </a:solidFill>
                <a:latin typeface="Times New Roman"/>
                <a:ea typeface="DejaVu Sans"/>
              </a:rPr>
              <a:t>ТВЕРСКОЙ ОБЛАСТИ</a:t>
            </a:r>
          </a:p>
          <a:p>
            <a:pPr>
              <a:defRPr/>
            </a:pPr>
            <a:endParaRPr lang="ru-RU" b="1" dirty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1977081" y="2408065"/>
            <a:ext cx="9219891" cy="20629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086675" y="5901088"/>
            <a:ext cx="6204607" cy="58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15 марта 2022 года</a:t>
            </a:r>
          </a:p>
        </p:txBody>
      </p:sp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3983" y="136797"/>
            <a:ext cx="755902" cy="93836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E11FB2-8DB3-4CE3-A02C-9ED9C8C8AD71}"/>
              </a:ext>
            </a:extLst>
          </p:cNvPr>
          <p:cNvSpPr txBox="1"/>
          <p:nvPr/>
        </p:nvSpPr>
        <p:spPr>
          <a:xfrm>
            <a:off x="906162" y="2408065"/>
            <a:ext cx="10149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стандарте оснащения и функционирования</a:t>
            </a:r>
          </a:p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стационарных организаций отдыха детей и их оздоровления </a:t>
            </a:r>
          </a:p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Тверской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7282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17460" y="157199"/>
            <a:ext cx="828567" cy="10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187355" y="1269055"/>
            <a:ext cx="9812895" cy="1078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должны быть направлены на формирование у детей: экологического мышления; духовно-нравственного воспитания; формирования основ здорового образа жизни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188264" y="4599890"/>
            <a:ext cx="9797725" cy="792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должны быть направлена на снятие физического и нервного напряжения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70606" y="2634015"/>
            <a:ext cx="9793126" cy="1692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тематика должна соответствовать перечню основных тем; </a:t>
            </a:r>
          </a:p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возможно сочетание нескольких тематических программ;</a:t>
            </a:r>
          </a:p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темы могут меняться каждую неделю;</a:t>
            </a:r>
          </a:p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обязательно планируются тематические дни, связанные с государственными праздниками и памятными датами и </a:t>
            </a:r>
            <a:r>
              <a:rPr lang="ru-RU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C595A0DD-801B-4AC7-81A7-9FE9984D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834" y="309999"/>
            <a:ext cx="9674898" cy="72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290" tIns="32645" rIns="65290" bIns="3264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СОДЕРЖАНИЕ ПРОГРАММ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422279" y="6497522"/>
            <a:ext cx="2742843" cy="365210"/>
          </a:xfrm>
        </p:spPr>
        <p:txBody>
          <a:bodyPr/>
          <a:lstStyle/>
          <a:p>
            <a:pPr>
              <a:defRPr/>
            </a:pPr>
            <a:fld id="{95286CE3-9B5C-427B-A2E9-ADE2F5CC1F3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71" y="2347415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71" y="4288740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71" y="5405805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8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17460" y="157199"/>
            <a:ext cx="828567" cy="10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1184255" y="4197885"/>
            <a:ext cx="9793126" cy="671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все виды деятельности по программам должны проходить в интерактивной, игровой форме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188264" y="3218481"/>
            <a:ext cx="9797725" cy="671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должно быть учтено максимальное пребывание детей на свежем воздухе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184254" y="2241107"/>
            <a:ext cx="9793126" cy="671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должны включать в себя награждение за достижения в различных областях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C595A0DD-801B-4AC7-81A7-9FE9984D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835" y="309999"/>
            <a:ext cx="9711416" cy="72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290" tIns="32645" rIns="65290" bIns="3264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СОДЕРЖАНИЕ ПРОГРАММ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447679" y="6446722"/>
            <a:ext cx="2742843" cy="365210"/>
          </a:xfrm>
        </p:spPr>
        <p:txBody>
          <a:bodyPr/>
          <a:lstStyle/>
          <a:p>
            <a:pPr>
              <a:defRPr/>
            </a:pPr>
            <a:fld id="{95286CE3-9B5C-427B-A2E9-ADE2F5CC1F3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84254" y="1252613"/>
            <a:ext cx="9793126" cy="671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должны учитывать соблюдение режима дня в лагерях</a:t>
            </a:r>
            <a:endParaRPr kumimoji="1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1922487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88" y="2908933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23" y="3889862"/>
            <a:ext cx="407988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4"/>
          <p:cNvSpPr txBox="1">
            <a:spLocks/>
          </p:cNvSpPr>
          <p:nvPr/>
        </p:nvSpPr>
        <p:spPr>
          <a:xfrm>
            <a:off x="827212" y="2262429"/>
            <a:ext cx="10761451" cy="2174680"/>
          </a:xfrm>
          <a:prstGeom prst="rect">
            <a:avLst/>
          </a:prstGeom>
        </p:spPr>
        <p:txBody>
          <a:bodyPr vert="horz" wrap="square" lIns="121901" tIns="60951" rIns="121901" bIns="60951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3333" b="1" dirty="0">
                <a:latin typeface="Times New Roman" pitchFamily="18" charset="0"/>
                <a:cs typeface="Times New Roman" pitchFamily="18" charset="0"/>
              </a:rPr>
              <a:t>Типовые решения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333" b="1" dirty="0">
                <a:latin typeface="Times New Roman" pitchFamily="18" charset="0"/>
                <a:cs typeface="Times New Roman" pitchFamily="18" charset="0"/>
              </a:rPr>
              <a:t>оснащения организаций отдыха детей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333" b="1" dirty="0">
                <a:latin typeface="Times New Roman" pitchFamily="18" charset="0"/>
                <a:cs typeface="Times New Roman" pitchFamily="18" charset="0"/>
              </a:rPr>
              <a:t>и их оздоровления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333" b="1" dirty="0">
                <a:latin typeface="Times New Roman" pitchFamily="18" charset="0"/>
                <a:cs typeface="Times New Roman" pitchFamily="18" charset="0"/>
              </a:rPr>
              <a:t>в Тверской области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805359" y="6403945"/>
            <a:ext cx="357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68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ИНФРАСТРУКТУРА ДЛЯ ПРОВЕДЕНИЯ ТОРЖЕСТВЕННЫХ МЕРОПРИЯТИЙ</a:t>
            </a:r>
          </a:p>
        </p:txBody>
      </p:sp>
      <p:sp>
        <p:nvSpPr>
          <p:cNvPr id="54" name="CustomShape 5"/>
          <p:cNvSpPr/>
          <p:nvPr/>
        </p:nvSpPr>
        <p:spPr>
          <a:xfrm>
            <a:off x="5250816" y="1140085"/>
            <a:ext cx="6700279" cy="265651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для проведения торжественных мероприятий с 4 флагштоками:</a:t>
            </a:r>
            <a:endParaRPr lang="ru-RU" altLang="ru-RU" sz="253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флаг Российской Федерации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флаг Тверской области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флаг муниципального образования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флаг лагеря</a:t>
            </a:r>
            <a:endParaRPr lang="ru-RU" altLang="ru-RU" sz="253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4983287" y="1373383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5" name="CustomShape 5"/>
          <p:cNvSpPr/>
          <p:nvPr/>
        </p:nvSpPr>
        <p:spPr>
          <a:xfrm>
            <a:off x="5263862" y="4342020"/>
            <a:ext cx="6704371" cy="931501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Асфальтовая площадка для проведения торжественных мероприятий</a:t>
            </a:r>
          </a:p>
        </p:txBody>
      </p:sp>
      <p:sp>
        <p:nvSpPr>
          <p:cNvPr id="16" name="CustomShape 5"/>
          <p:cNvSpPr/>
          <p:nvPr/>
        </p:nvSpPr>
        <p:spPr>
          <a:xfrm>
            <a:off x="5263861" y="3795446"/>
            <a:ext cx="6687233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 флагштока: 62 500 рублей</a:t>
            </a:r>
          </a:p>
        </p:txBody>
      </p:sp>
      <p:sp>
        <p:nvSpPr>
          <p:cNvPr id="17" name="CustomShape 5"/>
          <p:cNvSpPr/>
          <p:nvPr/>
        </p:nvSpPr>
        <p:spPr>
          <a:xfrm>
            <a:off x="5250815" y="5316948"/>
            <a:ext cx="6700279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асфальта за 1 м2: 1 500 рублей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2" t="38717" r="34350" b="29693"/>
          <a:stretch/>
        </p:blipFill>
        <p:spPr bwMode="auto">
          <a:xfrm>
            <a:off x="1669754" y="1091135"/>
            <a:ext cx="1465948" cy="212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2" t="38099" r="33961" b="29758"/>
          <a:stretch/>
        </p:blipFill>
        <p:spPr bwMode="auto">
          <a:xfrm>
            <a:off x="3271114" y="1100860"/>
            <a:ext cx="1522362" cy="216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1" y="3830914"/>
            <a:ext cx="2788847" cy="183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216942" y="4160867"/>
            <a:ext cx="1626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Бетонный блок </a:t>
            </a:r>
          </a:p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установки мачты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94354" y="3180849"/>
            <a:ext cx="300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Антивандальный механизм подъема флага</a:t>
            </a:r>
          </a:p>
        </p:txBody>
      </p:sp>
      <p:sp>
        <p:nvSpPr>
          <p:cNvPr id="21" name="CustomShape 4"/>
          <p:cNvSpPr>
            <a:spLocks noChangeArrowheads="1"/>
          </p:cNvSpPr>
          <p:nvPr/>
        </p:nvSpPr>
        <p:spPr bwMode="auto">
          <a:xfrm>
            <a:off x="328639" y="5861019"/>
            <a:ext cx="9606494" cy="908763"/>
          </a:xfrm>
          <a:prstGeom prst="roundRect">
            <a:avLst>
              <a:gd name="adj" fmla="val 0"/>
            </a:avLst>
          </a:prstGeom>
          <a:solidFill>
            <a:schemeClr val="bg1">
              <a:alpha val="32156"/>
            </a:schemeClr>
          </a:solidFill>
          <a:ln>
            <a:noFill/>
          </a:ln>
        </p:spPr>
        <p:txBody>
          <a:bodyPr lIns="143981" tIns="47994" rIns="143981" bIns="47994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4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конституционный закон  от 25.12.2000 № 1-ФКЗ «О Государственном флаге Российской Федерации»</a:t>
            </a:r>
          </a:p>
          <a:p>
            <a:pPr algn="just">
              <a:spcBef>
                <a:spcPts val="0"/>
              </a:spcBef>
              <a:buNone/>
            </a:pPr>
            <a:r>
              <a:rPr lang="ru-RU" altLang="ru-RU" sz="14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Тверской области от 28.11.1996 № 45 «О гербе и флаге Тверской области»</a:t>
            </a:r>
          </a:p>
          <a:p>
            <a:pPr algn="just">
              <a:spcBef>
                <a:spcPts val="0"/>
              </a:spcBef>
              <a:buNone/>
            </a:pPr>
            <a:r>
              <a:rPr lang="ru-RU" altLang="ru-RU" sz="14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Распоряжение Правительства Тверской области от 05.02.2018 № 28-рп «О Стратегии духовно-нравственного воспитания детей в Тверской области на 2018 – 2027 годы»</a:t>
            </a:r>
          </a:p>
        </p:txBody>
      </p:sp>
    </p:spTree>
    <p:extLst>
      <p:ext uri="{BB962C8B-B14F-4D97-AF65-F5344CB8AC3E}">
        <p14:creationId xmlns:p14="http://schemas.microsoft.com/office/powerpoint/2010/main" val="910835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00374" y="222589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СПОРТИВНЫЕ ОБЪЕКТЫ НА ТЕРРИТОРИИ ЛАГЕРЯ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4683292" y="4092507"/>
            <a:ext cx="7309516" cy="1393893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Спортивно-развлекательный городок 200 м2 для младших школьников с искусственным резиновым покрытием: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качели, лестница, скалолаз, горка, бум, песочница, качели пружинка, скамейки, урны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4467846" y="1587860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7" name="CustomShape 5"/>
          <p:cNvSpPr/>
          <p:nvPr/>
        </p:nvSpPr>
        <p:spPr>
          <a:xfrm>
            <a:off x="4683291" y="3202695"/>
            <a:ext cx="7136471" cy="750033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открытой спортивной площадки с покрытием и ограждением: 3 357 000 рублей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1" y="1934626"/>
            <a:ext cx="3583071" cy="2990335"/>
          </a:xfrm>
          <a:prstGeom prst="rect">
            <a:avLst/>
          </a:prstGeom>
        </p:spPr>
      </p:pic>
      <p:sp>
        <p:nvSpPr>
          <p:cNvPr id="20" name="CustomShape 5"/>
          <p:cNvSpPr/>
          <p:nvPr/>
        </p:nvSpPr>
        <p:spPr>
          <a:xfrm>
            <a:off x="4772191" y="5700141"/>
            <a:ext cx="7136471" cy="409514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площадки с покрытием: 1 418 100 рублей</a:t>
            </a:r>
          </a:p>
        </p:txBody>
      </p:sp>
      <p:sp>
        <p:nvSpPr>
          <p:cNvPr id="12" name="CustomShape 4"/>
          <p:cNvSpPr>
            <a:spLocks noChangeArrowheads="1"/>
          </p:cNvSpPr>
          <p:nvPr/>
        </p:nvSpPr>
        <p:spPr bwMode="auto">
          <a:xfrm>
            <a:off x="4596769" y="974304"/>
            <a:ext cx="7309516" cy="2086396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Открытая спортивная площадка 420 м2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None/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искусственным резиновым покрытием:</a:t>
            </a:r>
          </a:p>
          <a:p>
            <a:pPr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футбольные ворота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шт.,</a:t>
            </a:r>
          </a:p>
          <a:p>
            <a:pPr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баскетбольный щит с кольцом – 2 шт.,</a:t>
            </a:r>
          </a:p>
          <a:p>
            <a:pPr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стойки для сетки (волейбол, бадминтон) – 2 шт.,</a:t>
            </a:r>
          </a:p>
          <a:p>
            <a:pPr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теннисные столы – 2 шт.,</a:t>
            </a:r>
          </a:p>
          <a:p>
            <a:pPr>
              <a:spcBef>
                <a:spcPct val="0"/>
              </a:spcBef>
              <a:buNone/>
            </a:pPr>
            <a:r>
              <a:rPr lang="ru-RU" alt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ограждение по периметру.</a:t>
            </a:r>
          </a:p>
        </p:txBody>
      </p:sp>
    </p:spTree>
    <p:extLst>
      <p:ext uri="{BB962C8B-B14F-4D97-AF65-F5344CB8AC3E}">
        <p14:creationId xmlns:p14="http://schemas.microsoft.com/office/powerpoint/2010/main" val="1304402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СПОРТИВНЫЕ ОБЪЕКТЫ НА ТЕРРИТОРИИ ЛАГЕРЯ</a:t>
            </a:r>
          </a:p>
          <a:p>
            <a:pPr algn="ctr">
              <a:defRPr/>
            </a:pPr>
            <a:r>
              <a:rPr lang="en-US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(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РЕКОМЕНДУЕМЫЕ</a:t>
            </a:r>
            <a:r>
              <a:rPr lang="en-US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)</a:t>
            </a: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6671196" y="1373383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6" name="CustomShape 5"/>
          <p:cNvSpPr/>
          <p:nvPr/>
        </p:nvSpPr>
        <p:spPr>
          <a:xfrm>
            <a:off x="6809266" y="1823979"/>
            <a:ext cx="5162876" cy="24526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 гимнастических снарядов для занятий спортом с песочным основанием 1500 м2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брусья, турник, шведская стенка,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рукоходы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скамья для пресса наклонная и прямая,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скалодром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скамья, дорожка для прыжков в длину.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3" y="2138446"/>
            <a:ext cx="5300946" cy="2981782"/>
          </a:xfrm>
          <a:prstGeom prst="rect">
            <a:avLst/>
          </a:prstGeom>
        </p:spPr>
      </p:pic>
      <p:sp>
        <p:nvSpPr>
          <p:cNvPr id="18" name="CustomShape 5"/>
          <p:cNvSpPr/>
          <p:nvPr/>
        </p:nvSpPr>
        <p:spPr>
          <a:xfrm>
            <a:off x="6830760" y="4937816"/>
            <a:ext cx="5162876" cy="750033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площадки с песочным основанием: 1 337 000 рублей</a:t>
            </a:r>
          </a:p>
        </p:txBody>
      </p:sp>
    </p:spTree>
    <p:extLst>
      <p:ext uri="{BB962C8B-B14F-4D97-AF65-F5344CB8AC3E}">
        <p14:creationId xmlns:p14="http://schemas.microsoft.com/office/powerpoint/2010/main" val="1024918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СПОРТИВНЫЕ ОБЪЕКТЫ НА ТЕРРИТОРИИ ЛАГЕРЯ</a:t>
            </a:r>
          </a:p>
          <a:p>
            <a:pPr algn="ctr">
              <a:defRPr/>
            </a:pPr>
            <a:r>
              <a:rPr lang="en-US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(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РЕКОМЕНДУЕМЫЕ</a:t>
            </a:r>
            <a:r>
              <a:rPr lang="en-US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)</a:t>
            </a: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6095207" y="1480515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761782" y="639927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413183" y="1781845"/>
            <a:ext cx="5537912" cy="170348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Специальная площадка для туризма: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веревочный городок со </a:t>
            </a:r>
            <a:r>
              <a:rPr lang="ru-RU" altLang="ru-RU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скалодромом</a:t>
            </a: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горкой, переправой и иными препятствиями</a:t>
            </a:r>
          </a:p>
        </p:txBody>
      </p:sp>
      <p:sp>
        <p:nvSpPr>
          <p:cNvPr id="18" name="CustomShape 5"/>
          <p:cNvSpPr/>
          <p:nvPr/>
        </p:nvSpPr>
        <p:spPr>
          <a:xfrm>
            <a:off x="6369621" y="3946666"/>
            <a:ext cx="5471190" cy="409514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площадки: 1 262 000 рублей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9" y="2052393"/>
            <a:ext cx="5051396" cy="3788547"/>
          </a:xfrm>
          <a:prstGeom prst="rect">
            <a:avLst/>
          </a:prstGeom>
        </p:spPr>
      </p:pic>
      <p:sp>
        <p:nvSpPr>
          <p:cNvPr id="20" name="CustomShape 5"/>
          <p:cNvSpPr/>
          <p:nvPr/>
        </p:nvSpPr>
        <p:spPr>
          <a:xfrm>
            <a:off x="6413182" y="4675105"/>
            <a:ext cx="5471189" cy="1294863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прилегающей территории обустраивается тренировочная зона для установки палаток</a:t>
            </a:r>
          </a:p>
        </p:txBody>
      </p:sp>
    </p:spTree>
    <p:extLst>
      <p:ext uri="{BB962C8B-B14F-4D97-AF65-F5344CB8AC3E}">
        <p14:creationId xmlns:p14="http://schemas.microsoft.com/office/powerpoint/2010/main" val="3239031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ЗОНА ОТДЫХА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6095207" y="1480515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396264" y="1530038"/>
            <a:ext cx="5650828" cy="265651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Беседки-веранды 20 м2</a:t>
            </a: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33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проведения отрядных мероприятий (из расчета на количество отрядов) </a:t>
            </a: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з</a:t>
            </a:r>
            <a:r>
              <a:rPr lang="ru-RU" alt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анятий на свежем воздухе, чтении книг, отдыха, игр.</a:t>
            </a:r>
          </a:p>
        </p:txBody>
      </p:sp>
      <p:sp>
        <p:nvSpPr>
          <p:cNvPr id="18" name="CustomShape 5"/>
          <p:cNvSpPr/>
          <p:nvPr/>
        </p:nvSpPr>
        <p:spPr>
          <a:xfrm>
            <a:off x="6488687" y="4582562"/>
            <a:ext cx="5465978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беседки: 450 000 рублей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77" y="977046"/>
            <a:ext cx="3516939" cy="2637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77" y="3800409"/>
            <a:ext cx="3593839" cy="24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8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ЗОНА ОТДЫХА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6095207" y="1480515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369521" y="1672784"/>
            <a:ext cx="5642287" cy="1362754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Купольная сцена: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 площади сцены 18 м2</a:t>
            </a:r>
          </a:p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Вместимость до 100 человек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8" y="1480515"/>
            <a:ext cx="4246774" cy="2389518"/>
          </a:xfrm>
          <a:prstGeom prst="rect">
            <a:avLst/>
          </a:prstGeom>
        </p:spPr>
      </p:pic>
      <p:sp>
        <p:nvSpPr>
          <p:cNvPr id="18" name="CustomShape 5"/>
          <p:cNvSpPr/>
          <p:nvPr/>
        </p:nvSpPr>
        <p:spPr>
          <a:xfrm>
            <a:off x="6369521" y="3148678"/>
            <a:ext cx="5618818" cy="931501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купольной сцены: </a:t>
            </a:r>
          </a:p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2 160 000 рублей</a:t>
            </a:r>
          </a:p>
        </p:txBody>
      </p:sp>
      <p:sp>
        <p:nvSpPr>
          <p:cNvPr id="20" name="CustomShape 5"/>
          <p:cNvSpPr/>
          <p:nvPr/>
        </p:nvSpPr>
        <p:spPr>
          <a:xfrm>
            <a:off x="6369521" y="4204661"/>
            <a:ext cx="5642287" cy="931501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Сценический комплекс: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сцены 12 м2</a:t>
            </a:r>
          </a:p>
        </p:txBody>
      </p:sp>
      <p:sp>
        <p:nvSpPr>
          <p:cNvPr id="21" name="CustomShape 5"/>
          <p:cNvSpPr/>
          <p:nvPr/>
        </p:nvSpPr>
        <p:spPr>
          <a:xfrm>
            <a:off x="6369521" y="5260645"/>
            <a:ext cx="5624897" cy="931501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сценического комплекса: </a:t>
            </a:r>
          </a:p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770 000 рублей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9" y="3974108"/>
            <a:ext cx="4250025" cy="27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25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13176" y="218059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ЗОНА ОТДЫХА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4498476" y="1605830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4739597" y="1207240"/>
            <a:ext cx="7080166" cy="279314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Зона для пляжного отдыха с универсальной уличной мебелью из расчета на один отряд:</a:t>
            </a:r>
          </a:p>
          <a:p>
            <a:pPr>
              <a:spcBef>
                <a:spcPct val="0"/>
              </a:spcBef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1.Пластиковый лежак (20 шт.)</a:t>
            </a:r>
          </a:p>
          <a:p>
            <a:pPr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Размер: 1,72-2,04 х 0,70 х 0,35 м</a:t>
            </a:r>
          </a:p>
          <a:p>
            <a:pPr>
              <a:spcBef>
                <a:spcPct val="0"/>
              </a:spcBef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2.Зонт для защиты от солнца (10 шт.)</a:t>
            </a:r>
          </a:p>
          <a:p>
            <a:pPr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 1,8 м</a:t>
            </a:r>
          </a:p>
          <a:p>
            <a:pPr>
              <a:spcBef>
                <a:spcPct val="0"/>
              </a:spcBef>
            </a:pP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3.Одноместная кабинка для переодевания (4 шт.) </a:t>
            </a:r>
          </a:p>
          <a:p>
            <a:pPr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Размер: 0,88 м х 1,90 х 1,20 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04" y="1202583"/>
            <a:ext cx="2495952" cy="18719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80" y="3489645"/>
            <a:ext cx="1749697" cy="27197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9" y="3546375"/>
            <a:ext cx="2005555" cy="2674073"/>
          </a:xfrm>
          <a:prstGeom prst="rect">
            <a:avLst/>
          </a:prstGeom>
        </p:spPr>
      </p:pic>
      <p:sp>
        <p:nvSpPr>
          <p:cNvPr id="18" name="CustomShape 5"/>
          <p:cNvSpPr/>
          <p:nvPr/>
        </p:nvSpPr>
        <p:spPr>
          <a:xfrm>
            <a:off x="4739597" y="4405700"/>
            <a:ext cx="7092967" cy="177158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комплекта универсальной мебели: </a:t>
            </a:r>
          </a:p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280 000 рублей, в т.ч.:</a:t>
            </a:r>
          </a:p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Лежак = 4 000 * 20 = 80 000 рублей</a:t>
            </a:r>
          </a:p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Зонт = 15 000 * 10 = 150 000 рублей</a:t>
            </a:r>
          </a:p>
          <a:p>
            <a:pPr algn="just">
              <a:spcBef>
                <a:spcPct val="0"/>
              </a:spcBef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Кабинка для переодевания = 45 000 * 4 = 180 000 рублей</a:t>
            </a:r>
          </a:p>
        </p:txBody>
      </p:sp>
    </p:spTree>
    <p:extLst>
      <p:ext uri="{BB962C8B-B14F-4D97-AF65-F5344CB8AC3E}">
        <p14:creationId xmlns:p14="http://schemas.microsoft.com/office/powerpoint/2010/main" val="850286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648335" y="267826"/>
            <a:ext cx="9503818" cy="77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ПРАВОВЫЕ ОСНОВАНИЯ И ЦЕЛЬ ПРИНЯТИЯ ПРОЕКТА НОРМАТИВНОГО ПРАВОВОГО АКТА</a:t>
            </a:r>
            <a:endParaRPr lang="en-US" sz="20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2941740" y="3057914"/>
            <a:ext cx="7041402" cy="156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2817344" y="606461"/>
            <a:ext cx="6862146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3"/>
          <p:cNvSpPr>
            <a:spLocks noChangeArrowheads="1"/>
          </p:cNvSpPr>
          <p:nvPr/>
        </p:nvSpPr>
        <p:spPr bwMode="auto">
          <a:xfrm>
            <a:off x="2817348" y="1739458"/>
            <a:ext cx="7165794" cy="156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9478" y="6356764"/>
            <a:ext cx="3423300" cy="365077"/>
          </a:xfrm>
        </p:spPr>
        <p:txBody>
          <a:bodyPr/>
          <a:lstStyle/>
          <a:p>
            <a:pPr>
              <a:defRPr/>
            </a:pPr>
            <a:fld id="{0943A4AA-F121-4481-AF39-485014BBF0FF}" type="slidenum">
              <a:rPr lang="ru-RU" sz="17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ru-RU" sz="17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3"/>
          <p:cNvSpPr>
            <a:spLocks noChangeArrowheads="1"/>
          </p:cNvSpPr>
          <p:nvPr/>
        </p:nvSpPr>
        <p:spPr bwMode="auto">
          <a:xfrm>
            <a:off x="2314332" y="3057913"/>
            <a:ext cx="8426107" cy="156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/>
          </a:p>
        </p:txBody>
      </p:sp>
      <p:sp>
        <p:nvSpPr>
          <p:cNvPr id="15" name="Прямоугольник 13"/>
          <p:cNvSpPr>
            <a:spLocks noChangeArrowheads="1"/>
          </p:cNvSpPr>
          <p:nvPr/>
        </p:nvSpPr>
        <p:spPr bwMode="auto">
          <a:xfrm>
            <a:off x="2296523" y="1701827"/>
            <a:ext cx="8574960" cy="156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/>
          </a:p>
        </p:txBody>
      </p:sp>
      <p:sp>
        <p:nvSpPr>
          <p:cNvPr id="17" name="Прямоугольник 16"/>
          <p:cNvSpPr/>
          <p:nvPr/>
        </p:nvSpPr>
        <p:spPr>
          <a:xfrm>
            <a:off x="2817344" y="1175887"/>
            <a:ext cx="8587155" cy="20897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  <a:defRPr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 2.4.3648-20 «Санитарно-эпидемиологические требования к организациям воспитания и обучения, отдыха и оздоровления детей и молодежи»;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 2.3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/2.4.3590-20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«Санитарно-эпидемиологические требования к организации общественного питания населения»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52070"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Постановлением Правительства РФ от 16 сентября 2020 г. № 1479 «Об утверждении Правил противопожарного режима в Российской Федерации»;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50165" indent="450215" algn="just">
              <a:lnSpc>
                <a:spcPct val="115000"/>
              </a:lnSpc>
              <a:spcAft>
                <a:spcPts val="8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Постановления Правительства Российской Федерации от 14.05.2021 № 732 «</a:t>
            </a: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 утверждении требований к антитеррористической защищенности объектов (территорий), предназначенных для организации отдыха детей и их оздоровления, и формы паспорта безопасности объектов (территорий) стационарного типа, предназначенных для организации отдыха детей и их оздоровления».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  <a:defRPr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817344" y="4770207"/>
            <a:ext cx="8722000" cy="197984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У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становление требований к инфраструктуре стационарных организаций отдыха и оздоровления детей сезонного и круглогодичного функционирования, размещению и питанию в них, содержанию программы отдыха, перевозке к месту отдыха и обратно, а также требования к персоналу  и вожатым.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7F869959-18A7-4BF4-BEF2-8B81359730F6}"/>
              </a:ext>
            </a:extLst>
          </p:cNvPr>
          <p:cNvCxnSpPr>
            <a:cxnSpLocks/>
          </p:cNvCxnSpPr>
          <p:nvPr/>
        </p:nvCxnSpPr>
        <p:spPr>
          <a:xfrm>
            <a:off x="2713926" y="1428063"/>
            <a:ext cx="0" cy="4420802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8836C92-4440-42F7-A81A-DDCEBC774233}"/>
              </a:ext>
            </a:extLst>
          </p:cNvPr>
          <p:cNvSpPr txBox="1"/>
          <p:nvPr/>
        </p:nvSpPr>
        <p:spPr>
          <a:xfrm>
            <a:off x="1058530" y="1782996"/>
            <a:ext cx="1655396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Правовое основание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9F8D2D-60A2-4ED5-99AD-DBB1D819853D}"/>
              </a:ext>
            </a:extLst>
          </p:cNvPr>
          <p:cNvSpPr txBox="1"/>
          <p:nvPr/>
        </p:nvSpPr>
        <p:spPr>
          <a:xfrm>
            <a:off x="1058530" y="4840594"/>
            <a:ext cx="1655396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  <p:pic>
        <p:nvPicPr>
          <p:cNvPr id="1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90272" y="182940"/>
            <a:ext cx="755902" cy="938361"/>
          </a:xfrm>
          <a:prstGeom prst="rect">
            <a:avLst/>
          </a:prstGeom>
          <a:noFill/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xmlns="" id="{7F869959-18A7-4BF4-BEF2-8B81359730F6}"/>
              </a:ext>
            </a:extLst>
          </p:cNvPr>
          <p:cNvCxnSpPr>
            <a:cxnSpLocks/>
          </p:cNvCxnSpPr>
          <p:nvPr/>
        </p:nvCxnSpPr>
        <p:spPr>
          <a:xfrm flipH="1">
            <a:off x="1377990" y="4732576"/>
            <a:ext cx="10298789" cy="2810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РАЗДЕЛЬНЫЙ СБОР МУСОРА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4943229" y="1476160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5136442" y="1532382"/>
            <a:ext cx="6683320" cy="1362754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Контейнеры для контроля разделения мусора: </a:t>
            </a: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стекло, пластик, бумага, бытовые отходы</a:t>
            </a:r>
          </a:p>
        </p:txBody>
      </p:sp>
      <p:sp>
        <p:nvSpPr>
          <p:cNvPr id="19" name="CustomShape 5"/>
          <p:cNvSpPr/>
          <p:nvPr/>
        </p:nvSpPr>
        <p:spPr>
          <a:xfrm>
            <a:off x="5127914" y="4655085"/>
            <a:ext cx="6659487" cy="931501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одного контейнера 25 000 рублей</a:t>
            </a:r>
          </a:p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Комплект контейнеров 100 000 рублей</a:t>
            </a:r>
          </a:p>
        </p:txBody>
      </p:sp>
      <p:sp>
        <p:nvSpPr>
          <p:cNvPr id="20" name="CustomShape 5"/>
          <p:cNvSpPr/>
          <p:nvPr/>
        </p:nvSpPr>
        <p:spPr>
          <a:xfrm>
            <a:off x="5148356" y="2816829"/>
            <a:ext cx="6659487" cy="1652870"/>
          </a:xfrm>
          <a:prstGeom prst="roundRect">
            <a:avLst>
              <a:gd name="adj" fmla="val 4374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контейнера:</a:t>
            </a:r>
          </a:p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Объем 1100 л</a:t>
            </a:r>
          </a:p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1,38 м</a:t>
            </a:r>
          </a:p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Ширина 1,08 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68DC685-EA97-41C8-941B-1BD0470BA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45" y="2116106"/>
            <a:ext cx="2809750" cy="27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33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СТАЦИОНАРНЫЕ МОДУЛЬНЫЕ ТУАЛЕТЫ (СМТ)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4171376" y="1038820"/>
            <a:ext cx="7801212" cy="219897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Туалет антивандальный М+Ж: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Размер: 6,00 x 2,42 x 2,59 м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Площадь: 14,5 м2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элементы для подключения: электричество, водоснабжение, канализация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3855748" y="1626091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5" y="4477862"/>
            <a:ext cx="2958139" cy="21314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5" y="3009633"/>
            <a:ext cx="3162176" cy="14585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64" y="1173933"/>
            <a:ext cx="2267449" cy="1700587"/>
          </a:xfrm>
          <a:prstGeom prst="rect">
            <a:avLst/>
          </a:prstGeom>
        </p:spPr>
      </p:pic>
      <p:sp>
        <p:nvSpPr>
          <p:cNvPr id="12" name="CustomShape 5"/>
          <p:cNvSpPr/>
          <p:nvPr/>
        </p:nvSpPr>
        <p:spPr>
          <a:xfrm>
            <a:off x="4192424" y="5724635"/>
            <a:ext cx="7648387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одного туалета 2 800 000 рублей</a:t>
            </a:r>
          </a:p>
        </p:txBody>
      </p:sp>
      <p:sp>
        <p:nvSpPr>
          <p:cNvPr id="13" name="CustomShape 5"/>
          <p:cNvSpPr/>
          <p:nvPr/>
        </p:nvSpPr>
        <p:spPr>
          <a:xfrm>
            <a:off x="4171376" y="3355557"/>
            <a:ext cx="7801212" cy="222526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Острая потребность в 2 лагерях в количестве 5 стационарных модульных туалетов</a:t>
            </a:r>
          </a:p>
          <a:p>
            <a:pPr>
              <a:spcBef>
                <a:spcPct val="0"/>
              </a:spcBef>
            </a:pPr>
            <a:endParaRPr lang="ru-RU" sz="253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Потребность в стационарных модульных туалетах для улучшения инфраструктуры в 12 лагерях</a:t>
            </a:r>
          </a:p>
        </p:txBody>
      </p:sp>
    </p:spTree>
    <p:extLst>
      <p:ext uri="{BB962C8B-B14F-4D97-AF65-F5344CB8AC3E}">
        <p14:creationId xmlns:p14="http://schemas.microsoft.com/office/powerpoint/2010/main" val="1603461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СТАЦИОНАРНЫЙ МЕДИЦИНСКИЙ ПУНКТ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6005437" y="1701827"/>
            <a:ext cx="5973379" cy="258297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Стационарный медицинский пункт: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Площадь: 100 м2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оснащен: комнатой ожиданием, смотровой, процедурной, изоляторами, комнатой для персонала, туалет, душевая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5807212" y="1605830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119324" y="4534694"/>
            <a:ext cx="5745604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10 350 000 рублей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1" y="3825991"/>
            <a:ext cx="4524108" cy="28677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61" y="1352501"/>
            <a:ext cx="3214344" cy="24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2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189643" y="356248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СТАЦИОНАРНЫЕ МОДУЛЬНЫЕ ЖИЛЫЕ ПОМЕЩЕНИЯ ДЛЯ ПЕРСОНАЛА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6740605" y="1660971"/>
            <a:ext cx="5109396" cy="219897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Жилые помещения для персонала: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Площадь: 60 м2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Включают в себя: 4-6 спальных мест, санузел, душевая комната, кухня.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6429148" y="1475785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902623" y="4401851"/>
            <a:ext cx="4785490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5 755 000 рублей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6" y="3859948"/>
            <a:ext cx="3106577" cy="22765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67" y="3795103"/>
            <a:ext cx="2711833" cy="2686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59" y="1618806"/>
            <a:ext cx="2901729" cy="21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7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00374" y="483409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КОНТРОЛЬНО - ПРОПУСКНОЙ ПУНКТ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И АВТОМАТИЧЕСКИЕ ВОРОТА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5724018" y="1373382"/>
            <a:ext cx="6154045" cy="326393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обеспечения безопасности воспитанников предусматривается пропускной режим. Оборудуется место для охраны с компьютером и видеонаблюдением.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Площадь: 15 м2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въезде в лагерь устанавливаются металлические автоматические ворота.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5519218" y="1509832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8197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5745065" y="4757077"/>
            <a:ext cx="6095745" cy="1362754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</a:t>
            </a:r>
            <a:r>
              <a:rPr lang="ru-RU" sz="253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контрольно</a:t>
            </a: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пропускного пункта и металлических автоматических ворот 2 210 000 рублей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3" y="3477936"/>
            <a:ext cx="4499059" cy="26263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59" y="1216265"/>
            <a:ext cx="3388833" cy="22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0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1321422" y="526124"/>
            <a:ext cx="10519389" cy="51269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СТАЦИОНАРНЫЕ МОДУЛЬНЫЕ КОТЕЛЬНЫЕ</a:t>
            </a:r>
          </a:p>
        </p:txBody>
      </p:sp>
      <p:sp>
        <p:nvSpPr>
          <p:cNvPr id="5123" name="CustomShape 4"/>
          <p:cNvSpPr>
            <a:spLocks noChangeArrowheads="1"/>
          </p:cNvSpPr>
          <p:nvPr/>
        </p:nvSpPr>
        <p:spPr bwMode="auto">
          <a:xfrm>
            <a:off x="6161140" y="2181868"/>
            <a:ext cx="5658624" cy="1834434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lIns="61759" tIns="30879" rIns="61759" bIns="30879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территории детских оздоровительных лагерей устанавливаются индивидуальные модульные стационарные котельные.</a:t>
            </a: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H="1" flipV="1">
            <a:off x="5943892" y="1640245"/>
            <a:ext cx="40375" cy="451191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11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768963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12" name="CustomShape 5"/>
          <p:cNvSpPr/>
          <p:nvPr/>
        </p:nvSpPr>
        <p:spPr>
          <a:xfrm>
            <a:off x="6161139" y="4142018"/>
            <a:ext cx="5658623" cy="500249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32156"/>
            </a:schemeClr>
          </a:solidFill>
          <a:ln>
            <a:noFill/>
          </a:ln>
        </p:spPr>
        <p:txBody>
          <a:bodyPr wrap="square" lIns="61759" tIns="30879" rIns="61759" bIns="30879" anchor="ctr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5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10 000 000 рублей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768" y="4947865"/>
            <a:ext cx="2220222" cy="14696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89" y="3161264"/>
            <a:ext cx="2225613" cy="14696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39" y="1595360"/>
            <a:ext cx="2286581" cy="15037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19" y="4800745"/>
            <a:ext cx="2801851" cy="1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509623" y="410882"/>
            <a:ext cx="93337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финансовом обеспечении на оснащение муниципальных и государственном лагерей стационарного типа Тверской области составляет </a:t>
            </a:r>
          </a:p>
          <a:p>
            <a:pPr algn="ctr">
              <a:defRPr/>
            </a:pPr>
            <a:r>
              <a:rPr lang="ru-RU" sz="2400" b="1" spc="-1" dirty="0">
                <a:solidFill>
                  <a:srgbClr val="998308"/>
                </a:solidFill>
                <a:latin typeface="Times New Roman"/>
                <a:ea typeface="DejaVu Sans"/>
              </a:rPr>
              <a:t> </a:t>
            </a:r>
            <a:r>
              <a:rPr lang="ru-RU" sz="2400" b="1" spc="-1" dirty="0">
                <a:solidFill>
                  <a:srgbClr val="FF0000"/>
                </a:solidFill>
                <a:latin typeface="Times New Roman"/>
                <a:ea typeface="DejaVu Sans"/>
              </a:rPr>
              <a:t>554 592,1 тыс. рублей на 2022 – 2030 годы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6816" y="2156604"/>
            <a:ext cx="1500996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Стационарные модули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16 415,0 т.р.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  шт.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13 лагерей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22098" y="2147976"/>
            <a:ext cx="1500996" cy="14751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Спортивная площадка 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26 856,0 т.р.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 шт.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8 лагерей</a:t>
            </a:r>
          </a:p>
          <a:p>
            <a:pPr algn="ctr">
              <a:lnSpc>
                <a:spcPct val="115000"/>
              </a:lnSpc>
            </a:pP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786997" y="2147977"/>
            <a:ext cx="1500996" cy="14406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Городок для младших школьников</a:t>
            </a:r>
            <a:r>
              <a:rPr lang="ru-RU" sz="14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15 599,1 т.р.</a:t>
            </a:r>
          </a:p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 шт. </a:t>
            </a:r>
          </a:p>
          <a:p>
            <a:pPr algn="ctr">
              <a:lnSpc>
                <a:spcPct val="115000"/>
              </a:lnSpc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11 лагерей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69147" y="2136477"/>
            <a:ext cx="1483744" cy="14521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 ГТО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18 718,0 т.р.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 шт. 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14 лагерей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168551" y="2136476"/>
            <a:ext cx="1475117" cy="14348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 для туризма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21 454,0  т.р.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 шт. в</a:t>
            </a:r>
          </a:p>
          <a:p>
            <a:pPr algn="ctr">
              <a:lnSpc>
                <a:spcPct val="115000"/>
              </a:lnSpc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 лагерей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16197" y="2139732"/>
            <a:ext cx="1457864" cy="14377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Контрольно-пропускной пункт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37 570,0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шт. в 16 лагерей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455215" y="2128232"/>
            <a:ext cx="1457864" cy="14492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Площадка для торжественных мероприятий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13 110,0 </a:t>
            </a:r>
            <a:r>
              <a:rPr lang="ru-RU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18 шт. в 18 лагерей</a:t>
            </a:r>
          </a:p>
          <a:p>
            <a:pPr algn="ctr"/>
            <a:endParaRPr lang="ru-RU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6688" y="3956649"/>
            <a:ext cx="1538376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Пляжная зона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4 510,0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 шт.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11 лагерей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090469" y="3962400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Площадка для раздельного сбора мусора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1 800,0 </a:t>
            </a:r>
            <a:r>
              <a:rPr lang="ru-RU" sz="1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18 шт.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18 лагерей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761118" y="3959524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Открытая танцплощадка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41 020,0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 шт.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14 лагерей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440394" y="3904891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Медпункт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31 050,0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шт.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3 лагеря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178617" y="3904891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Жилье для персонала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218 690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лагерях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790318" y="3904891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Беседка-веранда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37 800,0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84 шт. в 17 лагерях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0455215" y="3904891"/>
            <a:ext cx="1509622" cy="149237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Котельная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70 000 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т.р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шт.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7 лагерях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 149 722,1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99216"/>
              </p:ext>
            </p:extLst>
          </p:nvPr>
        </p:nvGraphicFramePr>
        <p:xfrm>
          <a:off x="1189642" y="1713425"/>
          <a:ext cx="10583258" cy="4557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5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68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20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15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45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2023 -2024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Всего, тыс. руб.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30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 комплект-4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723">
                <a:tc row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итого (тыс. руб.)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16 415,0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26 856,0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15 599,1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18 718,0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21 454,0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37 570,0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4 500,0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8 610,0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149 722,1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087">
                <a:tc v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4" marR="381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 за единицу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(тыс. руб.)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911,45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3 357,0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400" b="1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418,1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1 337,0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1 262,0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2 210,0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030">
                <a:tc v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4" marR="381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ИТОГО, ед.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2д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5740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«Спутник»,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6 420,0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«Ромашка»,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9 807,96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819763" y="65132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298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76717"/>
              </p:ext>
            </p:extLst>
          </p:nvPr>
        </p:nvGraphicFramePr>
        <p:xfrm>
          <a:off x="1189642" y="1551182"/>
          <a:ext cx="10392757" cy="4469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7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0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5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37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09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73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11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143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93322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1775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01361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934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2023 - 2024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«Звездный»,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7 869,06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«Ровесник»,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6 450,0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«Радуга»,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400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10 434,0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«Дружба», город Тверь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400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6 570,96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166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511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83429"/>
              </p:ext>
            </p:extLst>
          </p:nvPr>
        </p:nvGraphicFramePr>
        <p:xfrm>
          <a:off x="1189642" y="1742232"/>
          <a:ext cx="10392757" cy="4960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7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0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52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37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09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73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11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143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93322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1775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01361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4693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– 2024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«Чайка»,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 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360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7 929,06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«Романтик»,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6 510,96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МАУ «Загородный лагерь «Салют», город Кимры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9 196,06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МАОУ ДОД ДЗООЦ «Зарница», город Ржев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7 839,06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801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412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17460" y="157199"/>
            <a:ext cx="828567" cy="10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419054" y="1239464"/>
            <a:ext cx="9901704" cy="1422816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Стандарт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устанавливает требования к устройству 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стационарных организаций отдыха и оздоровления детей летнего, сезонного и круглогодичного функционирования,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размещению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питанию 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 них,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содержанию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программ отдыха, 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организации перевозки 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детей к месту отдыха и обратно, а также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требования к вожатскому составу и персоналу организаций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418320" y="2748239"/>
            <a:ext cx="9902438" cy="1109038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Стандарт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направлен на обеспечение отдыха, оздоровления и укрепление здоровья 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детей, в том числе детей с ограниченными возможностями здоровья, в период пребывания их в детских оздоровительных лагерях, а также на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создание условий для их развития и самореализации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418320" y="3940160"/>
            <a:ext cx="9902438" cy="1358373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Стандарт является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обязательным для исполнения </a:t>
            </a: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юридическими лицами и индивидуальными предпринимателями, деятельность которых связана с исполнением обязательств по организации отдыха детей и их оздоровления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за счет средств субсидий, выделяемых из бюджета Тверской области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C595A0DD-801B-4AC7-81A7-9FE9984D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002" y="378239"/>
            <a:ext cx="10311765" cy="72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290" tIns="32645" rIns="65290" bIns="3264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 defTabSz="914400" eaLnBrk="0" hangingPunct="0">
              <a:spcBef>
                <a:spcPts val="0"/>
              </a:spcBef>
              <a:buNone/>
              <a:defRPr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ОБЩИЕ ПОЛОЖЕНИЯ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96879" y="6446722"/>
            <a:ext cx="2742843" cy="365210"/>
          </a:xfrm>
        </p:spPr>
        <p:txBody>
          <a:bodyPr/>
          <a:lstStyle/>
          <a:p>
            <a:pPr>
              <a:defRPr/>
            </a:pPr>
            <a:fld id="{95286CE3-9B5C-427B-A2E9-ADE2F5CC1F3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418320" y="5450934"/>
            <a:ext cx="9902438" cy="1027140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Стандарт используется для проведения работ, направленных на укрепление материально-технической базы лагерей. Все государственные и муниципальные лагеря подлежат приведению в соответствие с требованиями стандарта </a:t>
            </a: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до 2030 года</a:t>
            </a:r>
          </a:p>
        </p:txBody>
      </p:sp>
    </p:spTree>
    <p:extLst>
      <p:ext uri="{BB962C8B-B14F-4D97-AF65-F5344CB8AC3E}">
        <p14:creationId xmlns:p14="http://schemas.microsoft.com/office/powerpoint/2010/main" val="24333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03524"/>
              </p:ext>
            </p:extLst>
          </p:nvPr>
        </p:nvGraphicFramePr>
        <p:xfrm>
          <a:off x="1210887" y="1705656"/>
          <a:ext cx="10721041" cy="441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2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56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07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14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178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4650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0840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593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1621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0055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5856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2023 - 2024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 ДО ЗЛОЛ «Лесная сказка»,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Бежецкий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2д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7 729,88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«Оздоровительный лагерь «Радуга», Бологовский район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230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10 179,1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2433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463243"/>
              </p:ext>
            </p:extLst>
          </p:nvPr>
        </p:nvGraphicFramePr>
        <p:xfrm>
          <a:off x="709704" y="1769664"/>
          <a:ext cx="11199483" cy="441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72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6008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5051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 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ООД «Загородный оздоровительный лагерь «Буревестник»,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Калязинский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9 604,06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«Детский оздоровительный лагерь «Сосновый»,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Кашинский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10 194,1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4342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1132"/>
              </p:ext>
            </p:extLst>
          </p:nvPr>
        </p:nvGraphicFramePr>
        <p:xfrm>
          <a:off x="1189642" y="1678182"/>
          <a:ext cx="10556901" cy="441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6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9914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934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– 2024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«Загородный оздоровительный лагерь «Чайка»,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Осташковский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8 775,66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«Орленок», Рамешковский муниципальный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10 926,06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15839" y="64166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256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2022 -2024 годы 149 722,1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92879"/>
              </p:ext>
            </p:extLst>
          </p:nvPr>
        </p:nvGraphicFramePr>
        <p:xfrm>
          <a:off x="1069848" y="1589282"/>
          <a:ext cx="10521092" cy="441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0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71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51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79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09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529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1485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06960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9037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0550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934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год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– 2024 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Стационарные модули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площадка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Городок для младших школьников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ГТО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Площадка для туризма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Пропускной режим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Флагшток (4 штуки)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Покрытие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кв.м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"ОЛ "Чайка,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Вышневолоцкий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240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ГБОУ ДО «ОДООЛ «Бригантина», Кимрский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420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674,1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15839" y="64039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444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2025 - 2030 годы 404 870,0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58197"/>
              </p:ext>
            </p:extLst>
          </p:nvPr>
        </p:nvGraphicFramePr>
        <p:xfrm>
          <a:off x="1292364" y="1867009"/>
          <a:ext cx="10515600" cy="43009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7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04631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5000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 - 2030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Пляжная зона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мусора (4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Открытая танцплощадка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Медпункт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Жилье для персонала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Беседка-веранда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Котельная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3723">
                <a:tc row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итого (тыс. руб.)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4 510,0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1 800,0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41 020,0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31 050,0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218 690,0 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37 800,0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70 000 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404 870,0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087">
                <a:tc v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4" marR="381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 за единицу (тыс. руб.)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2 930,0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10 350,0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5 755,0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450,0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10 000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030">
                <a:tc v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4" marR="381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ИТОГО, ед.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84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«Спутник»,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ru-RU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590,0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«Ромашка»,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2472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2025 - 2030 годы 404 870,0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61271"/>
              </p:ext>
            </p:extLst>
          </p:nvPr>
        </p:nvGraphicFramePr>
        <p:xfrm>
          <a:off x="1292364" y="1726442"/>
          <a:ext cx="10515600" cy="4405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7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04631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2025 - 2030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Пляжная зона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мусора (4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Открытая танцплощадка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Медпункт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Жилье для персонала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Беседка-веранда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Котельная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«Звездный»,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58 840,0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«Ровесник»,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«Радуга»,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61 770,0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«Дружба»,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6 180,0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412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9789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2025 - 2030 годы 404 870,0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53456"/>
              </p:ext>
            </p:extLst>
          </p:nvPr>
        </p:nvGraphicFramePr>
        <p:xfrm>
          <a:off x="1292364" y="1726442"/>
          <a:ext cx="10515600" cy="4405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7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04631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2025 - 2030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Пляжная зона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мусора (4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Открытая танцплощадка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Медпункт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Жилье для персонала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Беседка-веранда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Котельная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«Чайка»,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город Тверь 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73 690,0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«Романтик», город Тверь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479" marR="614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17 650,0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МАУ «Загородный лагерь «Салют», город Кимры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84 040,0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МАОУ ДОД ДЗООЦ «Зарница», город Ржев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26 040,0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3785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8623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2025 – 2030 годы 404 870,0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 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79006"/>
              </p:ext>
            </p:extLst>
          </p:nvPr>
        </p:nvGraphicFramePr>
        <p:xfrm>
          <a:off x="825501" y="1726442"/>
          <a:ext cx="10982463" cy="4784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68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2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750232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103458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112348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9875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2025 - 2030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Пляжная зона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мусора (4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Открытая танцплощадка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Медпункт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Жилье для персонала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Беседка-веранда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Котельная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 ДО ЗЛОЛ «Лесная сказка»,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Бежецкий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2 310,0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«Оздоровительный лагерь «Радуга», Бологовский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648" marR="5464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5 240,0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ООД «Загородный оздоровительный лагерь «Буревестник»,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Калязинский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3 930,0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«Детский оздоровительный лагерь «Сосновый»,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Кашинский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5 240,0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158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410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4945FEB-983B-4CD9-910D-BDC2935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229767" y="191563"/>
            <a:ext cx="959875" cy="1181819"/>
          </a:xfrm>
          <a:prstGeom prst="rect">
            <a:avLst/>
          </a:prstGeom>
          <a:noFill/>
        </p:spPr>
      </p:pic>
      <p:sp>
        <p:nvSpPr>
          <p:cNvPr id="4" name="CustomShape 1"/>
          <p:cNvSpPr/>
          <p:nvPr/>
        </p:nvSpPr>
        <p:spPr>
          <a:xfrm>
            <a:off x="1189643" y="191562"/>
            <a:ext cx="10721043" cy="91953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048" tIns="40524" rIns="81048" bIns="40524" anchor="ctr"/>
          <a:lstStyle/>
          <a:p>
            <a:pPr algn="ctr">
              <a:defRPr/>
            </a:pPr>
            <a:endParaRPr lang="ru-RU" sz="2533" b="1" spc="-1" dirty="0">
              <a:solidFill>
                <a:srgbClr val="998308"/>
              </a:solidFill>
              <a:latin typeface="Times New Roman"/>
              <a:ea typeface="DejaVu Sans"/>
            </a:endParaRP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Прогнозная потребность в муниципальных и государственном загородных оздоровительных лагерях Тверской области составляет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FF0000"/>
                </a:solidFill>
                <a:latin typeface="Times New Roman"/>
                <a:ea typeface="DejaVu Sans"/>
              </a:rPr>
              <a:t>на 2025 - 2030 годы 404 870,0 </a:t>
            </a: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тыс. руб. в ценах на декабрь 2021 года, </a:t>
            </a:r>
          </a:p>
          <a:p>
            <a:pPr algn="ctr">
              <a:defRPr/>
            </a:pPr>
            <a:r>
              <a:rPr lang="ru-RU" sz="2533" b="1" spc="-1" dirty="0">
                <a:solidFill>
                  <a:srgbClr val="998308"/>
                </a:solidFill>
                <a:latin typeface="Times New Roman"/>
                <a:ea typeface="DejaVu Sans"/>
              </a:rPr>
              <a:t>в том числе: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43200"/>
              </p:ext>
            </p:extLst>
          </p:nvPr>
        </p:nvGraphicFramePr>
        <p:xfrm>
          <a:off x="1292364" y="1561342"/>
          <a:ext cx="10515600" cy="5141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966322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104631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лагеря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3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Потребность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9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– 2030 годы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45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Пляжная зона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Сбор мусора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Открытая танцплощадка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Медпункт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Жилье для персонала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Беседка-веранда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Котельная</a:t>
                      </a: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28" marR="914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«Загородный оздоровительный лагерь «Чайка»,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Осташковский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13 030,0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МОУ ДО ДООЛ «Орленок», Рамешковский муниципальный округ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МБУ "ОЛ "Чайка",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Вышневолоцкий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городской округ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3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1 450,0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41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ГБОУ ДО «ОДООЛ «Бригантина», Кимрский район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7 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52" marR="6415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6 590,0</a:t>
                      </a:r>
                    </a:p>
                  </a:txBody>
                  <a:tcPr marL="50879" marR="5087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728539" y="642934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8235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Прямоугольник 13"/>
          <p:cNvSpPr>
            <a:spLocks noChangeArrowheads="1"/>
          </p:cNvSpPr>
          <p:nvPr/>
        </p:nvSpPr>
        <p:spPr bwMode="auto">
          <a:xfrm>
            <a:off x="2537555" y="4629790"/>
            <a:ext cx="7149169" cy="156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 b="1" i="1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 b="1" i="1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 b="1" i="1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>
              <a:cs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1523803" y="-1016"/>
            <a:ext cx="184706" cy="4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>
              <a:cs typeface="Arial" panose="020B06040202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 bwMode="auto">
          <a:xfrm>
            <a:off x="1011636" y="3882702"/>
            <a:ext cx="6608364" cy="271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8" tIns="45714" rIns="91428" bIns="45714"/>
          <a:lstStyle>
            <a:lvl1pPr marL="342831" indent="-34283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01" indent="-28569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799">
                <a:solidFill>
                  <a:schemeClr val="tx1"/>
                </a:solidFill>
                <a:latin typeface="+mn-lt"/>
              </a:defRPr>
            </a:lvl2pPr>
            <a:lvl3pPr marL="1142771" indent="-22855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599880" indent="-22855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6989" indent="-22855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097" indent="-22855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206" indent="-22855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314" indent="-22855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5423" indent="-228554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Министерство образования Тверской области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Площадь Святого Благоверного Князя Михаила Тверского, д. 5, г. Тверь, 170100,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Телефон: 8 (4822) 32-10-53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mail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dep_obrazov@tverreg.ru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Врио Министра образования Тверской области 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Коваленко Юлия Николаевна</a:t>
            </a:r>
          </a:p>
        </p:txBody>
      </p:sp>
      <p:pic>
        <p:nvPicPr>
          <p:cNvPr id="7" name="Рисунок 1">
            <a:extLst>
              <a:ext uri="{FF2B5EF4-FFF2-40B4-BE49-F238E27FC236}">
                <a16:creationId xmlns:a16="http://schemas.microsoft.com/office/drawing/2014/main" xmlns="" id="{93EAD30E-3D09-47CC-9298-13DE14F7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229767" y="216806"/>
            <a:ext cx="959875" cy="1181819"/>
          </a:xfrm>
          <a:prstGeom prst="rect">
            <a:avLst/>
          </a:prstGeom>
          <a:noFill/>
        </p:spPr>
      </p:pic>
      <p:sp>
        <p:nvSpPr>
          <p:cNvPr id="8" name="Номер слайда 1"/>
          <p:cNvSpPr>
            <a:spLocks noGrp="1"/>
          </p:cNvSpPr>
          <p:nvPr>
            <p:ph type="sldNum" sz="quarter" idx="10"/>
          </p:nvPr>
        </p:nvSpPr>
        <p:spPr>
          <a:xfrm>
            <a:off x="11759098" y="6425412"/>
            <a:ext cx="555553" cy="4603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1pPr>
            <a:lvl2pPr marL="742876" indent="-285722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2pPr>
            <a:lvl3pPr marL="1142886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3pPr>
            <a:lvl4pPr marL="1600040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4pPr>
            <a:lvl5pPr marL="2057194" indent="-228577"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5pPr>
            <a:lvl6pPr marL="2514349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6pPr>
            <a:lvl7pPr marL="2971503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7pPr>
            <a:lvl8pPr marL="3428657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8pPr>
            <a:lvl9pPr marL="3885811" indent="-2285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r>
              <a:rPr lang="ru-RU" alt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98416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>
            <a:extLst>
              <a:ext uri="{FF2B5EF4-FFF2-40B4-BE49-F238E27FC236}">
                <a16:creationId xmlns:a16="http://schemas.microsoft.com/office/drawing/2014/main" xmlns="" id="{7A9A9AF3-D3DD-4195-B5DE-9AF27161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123103" y="1"/>
            <a:ext cx="959875" cy="1182247"/>
          </a:xfrm>
          <a:prstGeom prst="rect">
            <a:avLst/>
          </a:prstGeo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90060" y="222985"/>
            <a:ext cx="9655443" cy="77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0" tIns="60954" rIns="121910" bIns="60954" anchor="ctr"/>
          <a:lstStyle/>
          <a:p>
            <a:pPr algn="ctr">
              <a:defRPr/>
            </a:pPr>
            <a:r>
              <a:rPr kumimoji="1"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СТРУКТУРА СТАНДАРТА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76558" y="1182249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ИНФРАСТРУКТУРА ОРГАНИЗАЦИИ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85107" y="2026558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ОРГАНИЗАЦИЯ ПРОЖИВАНИЯ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27341" y="2865825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ОРГАНИЗАЦИЯ ПИТАНИЯ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625752" y="3722837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ПЕРСОНАЛ ОРГАНИЗАЦИЙ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202370" y="4579847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ОРГАНИЗАЦИЯ ДОСТАВКИ ДЕТЕЙ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908284" y="5412328"/>
            <a:ext cx="6342452" cy="641062"/>
          </a:xfrm>
          <a:prstGeom prst="rect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СОДЕРЖАНИЕ ПРОГРАММ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868859" y="642934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55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17460" y="157199"/>
            <a:ext cx="828567" cy="10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425314" y="1285864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Объекты для проведения торжественных мероприятий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C595A0DD-801B-4AC7-81A7-9FE9984D4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835" y="309999"/>
            <a:ext cx="9608930" cy="72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290" tIns="32645" rIns="65290" bIns="32645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ИНФРАСТРУКТУРА ОРГАНИЗАЦИИ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84179" y="6459422"/>
            <a:ext cx="2742843" cy="365210"/>
          </a:xfrm>
        </p:spPr>
        <p:txBody>
          <a:bodyPr/>
          <a:lstStyle/>
          <a:p>
            <a:pPr>
              <a:defRPr/>
            </a:pPr>
            <a:fld id="{95286CE3-9B5C-427B-A2E9-ADE2F5CC1F3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78604" y="1301786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Спортивные объекты  и игровые площадки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057838" y="1272817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Инфраструктура, необходимая в зоне отдыха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046462" y="2869195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Перевозка и хранение ценных вещей ребенка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678604" y="2869195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Доступ детей к сети Интернет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438960" y="2824183"/>
            <a:ext cx="2851302" cy="1291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Оборудование жилых детских корпусов для проживания и проведения досуга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425314" y="4441369"/>
            <a:ext cx="2851302" cy="1768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Хозяйственная зона для контроля разделения мусора и выборочного сбора отходов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4678604" y="4428612"/>
            <a:ext cx="2851302" cy="1768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Энергосберегающие системы и системы обеспечения, не наносящие вред экологии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8046462" y="4428612"/>
            <a:ext cx="2851302" cy="17683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Стационарные туалеты, душевые и модульные медицинские блоки</a:t>
            </a:r>
          </a:p>
        </p:txBody>
      </p:sp>
    </p:spTree>
    <p:extLst>
      <p:ext uri="{BB962C8B-B14F-4D97-AF65-F5344CB8AC3E}">
        <p14:creationId xmlns:p14="http://schemas.microsoft.com/office/powerpoint/2010/main" val="17688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>
            <a:extLst>
              <a:ext uri="{FF2B5EF4-FFF2-40B4-BE49-F238E27FC236}">
                <a16:creationId xmlns:a16="http://schemas.microsoft.com/office/drawing/2014/main" xmlns="" id="{7A9A9AF3-D3DD-4195-B5DE-9AF27161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123103" y="1"/>
            <a:ext cx="959875" cy="1182247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12893" y="236633"/>
            <a:ext cx="9365358" cy="77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0" tIns="60954" rIns="121910" bIns="60954" anchor="ctr"/>
          <a:lstStyle/>
          <a:p>
            <a:pPr algn="ctr">
              <a:defRPr/>
            </a:pPr>
            <a:r>
              <a:rPr lang="ru-RU" sz="24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ОРГАНИЗАЦИЯ ПРОЖИВАНИЯ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06770"/>
              </p:ext>
            </p:extLst>
          </p:nvPr>
        </p:nvGraphicFramePr>
        <p:xfrm>
          <a:off x="1742198" y="1608133"/>
          <a:ext cx="8862112" cy="3419223"/>
        </p:xfrm>
        <a:graphic>
          <a:graphicData uri="http://schemas.openxmlformats.org/drawingml/2006/table">
            <a:tbl>
              <a:tblPr firstRow="1" bandRow="1"/>
              <a:tblGrid>
                <a:gridCol w="8862112">
                  <a:extLst>
                    <a:ext uri="{9D8B030D-6E8A-4147-A177-3AD203B41FA5}">
                      <a16:colId xmlns:a16="http://schemas.microsoft.com/office/drawing/2014/main" xmlns="" val="2698503815"/>
                    </a:ext>
                  </a:extLst>
                </a:gridCol>
              </a:tblGrid>
              <a:tr h="577414">
                <a:tc>
                  <a:txBody>
                    <a:bodyPr/>
                    <a:lstStyle>
                      <a:lvl1pPr marL="0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163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326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490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653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5818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2981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144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307" algn="l" defTabSz="914326" rtl="0" eaLnBrk="1" latinLnBrk="0" hangingPunct="1">
                        <a:defRPr sz="19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ru-RU" sz="2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Проживание на территории лагеря включает в себя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0523" marR="80523" marT="43297" marB="4329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7904">
                <a:tc>
                  <a:txBody>
                    <a:bodyPr/>
                    <a:lstStyle>
                      <a:lvl1pPr marL="0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63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26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490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653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18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981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144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307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indent="-342900" algn="just">
                        <a:buFont typeface="Wingdings" panose="05000000000000000000" pitchFamily="2" charset="2"/>
                        <a:buChar char="ü"/>
                      </a:pPr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Организацию размещения детей в корпусах и предметы мебели для обустройства комнат</a:t>
                      </a:r>
                      <a:endParaRPr lang="ru-RU" sz="2000" dirty="0">
                        <a:solidFill>
                          <a:srgbClr val="C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0523" marR="80523" marT="43309" marB="4330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9809">
                <a:tc>
                  <a:txBody>
                    <a:bodyPr/>
                    <a:lstStyle>
                      <a:lvl1pPr marL="0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63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26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490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653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18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981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144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307" algn="l" defTabSz="914326" rtl="0" eaLnBrk="1" latinLnBrk="0" hangingPunct="1">
                        <a:defRPr sz="19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indent="-342900" algn="just" defTabSz="10054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ru-RU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Перечень требований к туалетным и душевым комнатам</a:t>
                      </a:r>
                      <a:endParaRPr lang="ru-RU" sz="2000" baseline="0" dirty="0">
                        <a:solidFill>
                          <a:srgbClr val="00329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0523" marR="80523" marT="43309" marB="4330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24096">
                <a:tc>
                  <a:txBody>
                    <a:bodyPr/>
                    <a:lstStyle/>
                    <a:p>
                      <a:pPr marL="342900" marR="0" indent="-342900" algn="just" defTabSz="10054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ru-RU" sz="20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Перечень требований к перечню и использованию бытовых приборов, доступных детям под присмотром вожатого</a:t>
                      </a:r>
                    </a:p>
                  </a:txBody>
                  <a:tcPr marL="80523" marR="80523" marT="43309" marB="43309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1856159" y="641664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227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>
            <a:extLst>
              <a:ext uri="{FF2B5EF4-FFF2-40B4-BE49-F238E27FC236}">
                <a16:creationId xmlns:a16="http://schemas.microsoft.com/office/drawing/2014/main" xmlns="" id="{7A9A9AF3-D3DD-4195-B5DE-9AF27161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123103" y="1"/>
            <a:ext cx="959875" cy="1182247"/>
          </a:xfrm>
          <a:prstGeom prst="rect">
            <a:avLst/>
          </a:prstGeo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76557" y="213960"/>
            <a:ext cx="9365358" cy="77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0" tIns="60954" rIns="121910" bIns="60954" anchor="ctr"/>
          <a:lstStyle/>
          <a:p>
            <a:pPr algn="ctr">
              <a:defRPr/>
            </a:pPr>
            <a:r>
              <a:rPr lang="ru-RU" sz="24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ОРГАНИЗАЦИЯ ПИТАНИЯ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303854" y="1182249"/>
            <a:ext cx="9559764" cy="6410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Питание на территории лагеря по стандарту должно быть проведено в соответствии с принципом оптимальной рассадки детей одного отряда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303854" y="2127269"/>
            <a:ext cx="4779882" cy="1694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количество посадочных мест в обеденном зале столовой рекомендуется рассчитывать так, чтобы у каждого отряда свой большой стол на весь отряд или несколько малых на 4-8 человек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303854" y="4115497"/>
            <a:ext cx="4779881" cy="2094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также можно использовать следующий способ рассадки детей: количество посадочных мест в обеденном зале столовой рекомендуется рассчитывать из количества столов не более чем на 6 персон; возможна рассадка по принципу один стол – одна комната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332561" y="4115498"/>
            <a:ext cx="4531057" cy="20942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создание благоприятной атмосферы во время приема пищи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332561" y="2127269"/>
            <a:ext cx="4531057" cy="1694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отрядные столы разных отрядов располагаются на некотором удалении друг от друга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303853" y="1182248"/>
            <a:ext cx="9559764" cy="6410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0" tIns="60954" rIns="121910" bIns="60954"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организуется в соответствии с принципом оптимальной рассадки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детей одного отряда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03853" y="2127268"/>
            <a:ext cx="4779882" cy="1694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количество посадочных мест в обеденном зале столовой рекомендуется рассчитывать так, чтобы у каждого отряда свой большой стол на весь отряд или несколько малых на 4-8 человек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332560" y="4115497"/>
            <a:ext cx="4531057" cy="20942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создание благоприятной атмосферы во время приема пищи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332560" y="2127268"/>
            <a:ext cx="4531057" cy="16941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отрядные столы разных отрядов располагаются на некотором удалении друг от друга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906959" y="642934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13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>
            <a:extLst>
              <a:ext uri="{FF2B5EF4-FFF2-40B4-BE49-F238E27FC236}">
                <a16:creationId xmlns:a16="http://schemas.microsoft.com/office/drawing/2014/main" xmlns="" id="{7A9A9AF3-D3DD-4195-B5DE-9AF27161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123103" y="1"/>
            <a:ext cx="959875" cy="1182247"/>
          </a:xfrm>
          <a:prstGeom prst="rect">
            <a:avLst/>
          </a:prstGeo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63155" y="217332"/>
            <a:ext cx="9365358" cy="77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0" tIns="60954" rIns="121910" bIns="60954" anchor="ctr"/>
          <a:lstStyle/>
          <a:p>
            <a:pPr algn="ctr">
              <a:defRPr/>
            </a:pPr>
            <a:r>
              <a:rPr lang="ru-RU" sz="24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ТРЕБОВАНИЯ К ПЕРСОНАЛУ ОРГАНИЗАЦИЙ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15250" y="1290412"/>
            <a:ext cx="4034932" cy="14937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Обучение вожатых.</a:t>
            </a:r>
          </a:p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Оценка уровня профессиональной компетенции вожатого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537283" y="1286561"/>
            <a:ext cx="4034932" cy="14937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Взаимодействие с родителями и детьми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083083" y="3061649"/>
            <a:ext cx="4034932" cy="14937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Дополнительные специалисты, которые должны работать с детьми, кроме вожатых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35859" y="4794348"/>
            <a:ext cx="9719816" cy="1483615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Среди дополнительных специалистов, которые должны работать с детьми могут  присутствовать: практикующие психологи; инструктор по плаванию (при наличии бассейна); работники отдельной службы игротеки и анимации; хореограф; музыкальный руководитель; инструкторы по различным видам спорта (если предусмотрены спецификой лагеря); музыкант; дизайнер; спасатель МЧС; лица, обеспечивающие ночные дежурства.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856159" y="642934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921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>
            <a:extLst>
              <a:ext uri="{FF2B5EF4-FFF2-40B4-BE49-F238E27FC236}">
                <a16:creationId xmlns:a16="http://schemas.microsoft.com/office/drawing/2014/main" xmlns="" id="{7A9A9AF3-D3DD-4195-B5DE-9AF27161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 l="5005"/>
          <a:stretch>
            <a:fillRect/>
          </a:stretch>
        </p:blipFill>
        <p:spPr bwMode="auto">
          <a:xfrm>
            <a:off x="123103" y="1"/>
            <a:ext cx="959875" cy="1182247"/>
          </a:xfrm>
          <a:prstGeom prst="rect">
            <a:avLst/>
          </a:prstGeom>
          <a:noFill/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76424" y="203684"/>
            <a:ext cx="9365358" cy="77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0" tIns="60954" rIns="121910" bIns="60954" anchor="ctr"/>
          <a:lstStyle/>
          <a:p>
            <a:pPr algn="ctr">
              <a:defRPr/>
            </a:pPr>
            <a:r>
              <a:rPr lang="ru-RU" sz="24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ОРГАНИЗАЦИЯ ДОСТАВКИ ДЕТЕЙ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96266" y="1241945"/>
            <a:ext cx="3513561" cy="3043450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Обустройство автобусов для комфортной и безопасной перевозки детей </a:t>
            </a:r>
          </a:p>
          <a:p>
            <a:pPr lvl="0" algn="ctr" defTabSz="914400">
              <a:defRPr/>
            </a:pPr>
            <a:endParaRPr lang="ru-RU" sz="1800" b="1" kern="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defTabSz="914400">
              <a:defRPr/>
            </a:pPr>
            <a:r>
              <a:rPr lang="ru-RU" sz="1800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(занавески или защитные шторки на окнах для защиты от солнца; ремни безопасности; кондиционеры; мягкие кресла с одноразовыми чехлами на подголовниках и др.)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451577" y="1241945"/>
            <a:ext cx="3513561" cy="1198728"/>
          </a:xfrm>
          <a:prstGeom prst="rect">
            <a:avLst/>
          </a:prstGeom>
          <a:solidFill>
            <a:srgbClr val="F8F3E4"/>
          </a:solidFill>
          <a:ln w="25400" cap="flat" cmpd="sng" algn="ctr">
            <a:noFill/>
            <a:prstDash val="solid"/>
          </a:ln>
          <a:effectLst/>
        </p:spPr>
        <p:txBody>
          <a:bodyPr lIns="74090" tIns="37045" rIns="74090" bIns="37045" anchor="ctr"/>
          <a:lstStyle/>
          <a:p>
            <a:pPr lvl="0" algn="ctr" defTabSz="914400">
              <a:defRPr/>
            </a:pPr>
            <a:r>
              <a:rPr lang="ru-RU" sz="1800" b="1" kern="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Организация процедуры предварительного осмотра перед отправлением в лагерь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349923" y="2688606"/>
            <a:ext cx="5769528" cy="6089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медосмотр детей перед отправлением, контроль наличия медицинский справок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349924" y="3587872"/>
            <a:ext cx="5769526" cy="5064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осмотр проводится в помещении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49925" y="4392386"/>
            <a:ext cx="5783170" cy="5071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осмотр проводится несколькими врачами одновременно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349923" y="5209763"/>
            <a:ext cx="5783171" cy="6860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800" dirty="0">
                <a:solidFill>
                  <a:prstClr val="black"/>
                </a:solidFill>
                <a:latin typeface="Times New Roman" pitchFamily="18" charset="0"/>
                <a:cs typeface="Times New Roman" panose="02020603050405020304" pitchFamily="18" charset="0"/>
              </a:rPr>
              <a:t>анкетирование родителей о здоровье  и психологических особенностях ребенка</a:t>
            </a:r>
          </a:p>
        </p:txBody>
      </p:sp>
      <p:sp>
        <p:nvSpPr>
          <p:cNvPr id="15" name="Стрелка вниз 14"/>
          <p:cNvSpPr/>
          <p:nvPr/>
        </p:nvSpPr>
        <p:spPr>
          <a:xfrm>
            <a:off x="8024112" y="2398279"/>
            <a:ext cx="368490" cy="29032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8024112" y="3297545"/>
            <a:ext cx="368490" cy="29032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8050442" y="4094328"/>
            <a:ext cx="368490" cy="29032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8050442" y="4899545"/>
            <a:ext cx="368490" cy="29032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868859" y="644204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08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3373</Words>
  <Application>Microsoft Office PowerPoint</Application>
  <PresentationFormat>Произвольный</PresentationFormat>
  <Paragraphs>942</Paragraphs>
  <Slides>39</Slides>
  <Notes>16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Depobraz</dc:creator>
  <cp:lastModifiedBy>KovalenkoUN</cp:lastModifiedBy>
  <cp:revision>90</cp:revision>
  <cp:lastPrinted>2022-02-26T13:46:22Z</cp:lastPrinted>
  <dcterms:created xsi:type="dcterms:W3CDTF">2021-05-28T17:42:45Z</dcterms:created>
  <dcterms:modified xsi:type="dcterms:W3CDTF">2022-03-04T18:01:19Z</dcterms:modified>
</cp:coreProperties>
</file>